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60" r:id="rId2"/>
    <p:sldId id="261" r:id="rId3"/>
    <p:sldId id="264" r:id="rId4"/>
    <p:sldId id="265" r:id="rId5"/>
    <p:sldId id="266" r:id="rId6"/>
    <p:sldId id="652" r:id="rId7"/>
    <p:sldId id="262" r:id="rId8"/>
    <p:sldId id="272" r:id="rId9"/>
    <p:sldId id="653" r:id="rId10"/>
    <p:sldId id="273" r:id="rId11"/>
    <p:sldId id="282" r:id="rId12"/>
    <p:sldId id="281" r:id="rId13"/>
    <p:sldId id="632" r:id="rId14"/>
    <p:sldId id="628" r:id="rId15"/>
    <p:sldId id="627" r:id="rId16"/>
    <p:sldId id="630" r:id="rId17"/>
    <p:sldId id="636" r:id="rId18"/>
    <p:sldId id="637" r:id="rId19"/>
    <p:sldId id="641" r:id="rId20"/>
    <p:sldId id="642" r:id="rId21"/>
    <p:sldId id="640" r:id="rId22"/>
    <p:sldId id="643" r:id="rId23"/>
    <p:sldId id="629" r:id="rId24"/>
    <p:sldId id="646" r:id="rId25"/>
    <p:sldId id="648" r:id="rId26"/>
    <p:sldId id="649" r:id="rId27"/>
    <p:sldId id="650" r:id="rId28"/>
    <p:sldId id="651" r:id="rId29"/>
    <p:sldId id="6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0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2310-7917-1947-9AD8-9016EF0C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2319-E1C3-D84E-9592-F49071F8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84ED-AF81-CB4F-A327-172D3CF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A0BC-8F16-5744-875F-BC617B3C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BF7-9FE6-2041-9D1C-1ACF8A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2C30-3338-6A48-A847-A58D4A1E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769D-4615-654F-9859-BB2FAE868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915-7BC5-784D-AE98-1DE86090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DB85-C35E-1D40-ADB3-F78DC494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A88C-BA22-8A4A-A601-1B09DD0F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30B8-9A32-174D-80D8-332D6118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79CB1-BA74-AC46-8F40-88449519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9A43-48F8-974E-A0A2-FDB02CB3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607B-6159-174F-8E55-8EA1E8FA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C33-C85D-D340-A7BD-CEB9D8F3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B4F-6CBB-A847-9D6D-2CB7EDC5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2C6B-C8C0-7C4D-9943-E0B1878A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14D1-483A-5F45-A813-F212011B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91D6-FE51-914C-B562-4A6F9352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FCE6-9618-184C-91A4-A70634A1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D31-31C0-0440-8857-E53ACC4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B231-CC72-BC46-8026-5CC6A12D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DE99-56D6-BF48-B110-AD193925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7345-45C6-614A-B707-72B26C4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EAD2-C234-884E-B475-774F9CEE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E6EF-A3C9-524E-B124-FCF4712F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5965-973D-F941-A596-C7028968F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F33B-017E-C74C-A754-B254429E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07EC-0CA2-2847-ABD5-9AFE630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06B-265B-7B42-972D-27AEB677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F96F-F8EB-8E47-9763-26DA8954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CBFB-24AC-9F48-BA41-AB964DD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A387-4741-5142-82DB-513F43CF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1B291-2AD0-0D41-95B6-1DB27F8F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BDA2A-B4C5-CF45-B27A-F74AC5991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1BB6-1D31-004B-A902-8A7572A68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E7C15-D301-804E-81A5-FDB934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DB63-479E-6F46-B89E-AD7ED79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C062D-8EA2-DC41-85A6-B39CEF26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F74-8918-3947-AF35-C840AB8F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0527-70D4-4642-899C-665CB6A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AEDBA-EB59-D54D-BCFF-6F231FAB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7A36-3544-AE46-A47E-93AA9A39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11A2C-3003-8743-B01E-A54258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9FB-ABC8-9849-9562-2A53DA9C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920A-A48A-874E-A9AC-8B4C7F3D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D6BF-CD25-0B49-853A-F66FABB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633B-8F95-814D-91C9-D8548787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4BF6-8747-804C-9CC7-27D4FD86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86D8-BE5B-364D-BD46-379C0D1A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ECF1-55CA-594D-A9AB-5E5F33D6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C75-4BF9-7F4A-94BA-2FD27FE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D35A-B044-8B4B-BA04-17E3775E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D7C6-8A40-324D-A547-6C0FE655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A778-77E2-B04C-BE7C-C3D5319D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349D-0BC4-5746-A092-CCAC5F0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9D20-B888-7C44-816D-2D761EA1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50C-98FF-B14D-B2C5-084D7306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01B11-8A57-924D-80BE-3B06DD2B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0CC8-9128-A344-9785-67B5454D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1812-3DB3-C440-8CE6-3B66FDF04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F7A9-6DB7-7445-881E-CA87C7F94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0B3E-73EE-6247-BCB3-A14FA4D2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Ecology Meets Epidemiology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6 – 14 January, 2020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E2M2.org</a:t>
            </a:r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 rot="5400000" flipV="1">
            <a:off x="975551" y="4840062"/>
            <a:ext cx="2138794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0862C-D245-D446-82A3-946739C2F6C4}"/>
              </a:ext>
            </a:extLst>
          </p:cNvPr>
          <p:cNvSpPr/>
          <p:nvPr/>
        </p:nvSpPr>
        <p:spPr>
          <a:xfrm rot="5400000">
            <a:off x="1617465" y="2411186"/>
            <a:ext cx="823544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400000">
            <a:off x="1735025" y="1785445"/>
            <a:ext cx="552168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04046" y="2362102"/>
            <a:ext cx="4158061" cy="2157990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“Understanding Your System”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Conservation Biology Meets Disease Ecology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Student introductions &amp;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Study Design and Data Collection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Designing Studies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604E4-E954-CA4C-81C5-CEFFCD57D59E}"/>
              </a:ext>
            </a:extLst>
          </p:cNvPr>
          <p:cNvSpPr/>
          <p:nvPr/>
        </p:nvSpPr>
        <p:spPr>
          <a:xfrm rot="10800000">
            <a:off x="2626472" y="5917837"/>
            <a:ext cx="1894474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BE09EE-067F-1444-9CF1-34A842F12627}"/>
              </a:ext>
            </a:extLst>
          </p:cNvPr>
          <p:cNvSpPr/>
          <p:nvPr/>
        </p:nvSpPr>
        <p:spPr>
          <a:xfrm rot="5400000">
            <a:off x="5553026" y="3156731"/>
            <a:ext cx="2447242" cy="459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4767173" y="3406673"/>
            <a:ext cx="3882415" cy="226077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Friday: “Refining Your Work” 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Selection and Comparison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 to Network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Discussion of a scientific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Compartmental Modeling Extensions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Final research plans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2D5634-44F5-3E43-8F00-1263719A29FF}"/>
              </a:ext>
            </a:extLst>
          </p:cNvPr>
          <p:cNvSpPr/>
          <p:nvPr/>
        </p:nvSpPr>
        <p:spPr>
          <a:xfrm rot="5400000" flipV="1">
            <a:off x="9847298" y="3817677"/>
            <a:ext cx="1121899" cy="493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A724F5D-9A62-1A46-BD04-F05187F5354F}"/>
              </a:ext>
            </a:extLst>
          </p:cNvPr>
          <p:cNvSpPr/>
          <p:nvPr/>
        </p:nvSpPr>
        <p:spPr>
          <a:xfrm>
            <a:off x="8657026" y="1468664"/>
            <a:ext cx="3453084" cy="1960336"/>
          </a:xfrm>
          <a:custGeom>
            <a:avLst/>
            <a:gdLst>
              <a:gd name="connsiteX0" fmla="*/ 0 w 2615623"/>
              <a:gd name="connsiteY0" fmla="*/ 193785 h 1937852"/>
              <a:gd name="connsiteX1" fmla="*/ 193785 w 2615623"/>
              <a:gd name="connsiteY1" fmla="*/ 0 h 1937852"/>
              <a:gd name="connsiteX2" fmla="*/ 2421838 w 2615623"/>
              <a:gd name="connsiteY2" fmla="*/ 0 h 1937852"/>
              <a:gd name="connsiteX3" fmla="*/ 2615623 w 2615623"/>
              <a:gd name="connsiteY3" fmla="*/ 193785 h 1937852"/>
              <a:gd name="connsiteX4" fmla="*/ 2615623 w 2615623"/>
              <a:gd name="connsiteY4" fmla="*/ 1744067 h 1937852"/>
              <a:gd name="connsiteX5" fmla="*/ 2421838 w 2615623"/>
              <a:gd name="connsiteY5" fmla="*/ 1937852 h 1937852"/>
              <a:gd name="connsiteX6" fmla="*/ 193785 w 2615623"/>
              <a:gd name="connsiteY6" fmla="*/ 1937852 h 1937852"/>
              <a:gd name="connsiteX7" fmla="*/ 0 w 2615623"/>
              <a:gd name="connsiteY7" fmla="*/ 1744067 h 1937852"/>
              <a:gd name="connsiteX8" fmla="*/ 0 w 2615623"/>
              <a:gd name="connsiteY8" fmla="*/ 193785 h 19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5623" h="1937852">
                <a:moveTo>
                  <a:pt x="0" y="193785"/>
                </a:moveTo>
                <a:cubicBezTo>
                  <a:pt x="0" y="86760"/>
                  <a:pt x="86760" y="0"/>
                  <a:pt x="193785" y="0"/>
                </a:cubicBezTo>
                <a:lnTo>
                  <a:pt x="2421838" y="0"/>
                </a:lnTo>
                <a:cubicBezTo>
                  <a:pt x="2528863" y="0"/>
                  <a:pt x="2615623" y="86760"/>
                  <a:pt x="2615623" y="193785"/>
                </a:cubicBezTo>
                <a:lnTo>
                  <a:pt x="2615623" y="1744067"/>
                </a:lnTo>
                <a:cubicBezTo>
                  <a:pt x="2615623" y="1851092"/>
                  <a:pt x="2528863" y="1937852"/>
                  <a:pt x="2421838" y="1937852"/>
                </a:cubicBezTo>
                <a:lnTo>
                  <a:pt x="193785" y="1937852"/>
                </a:lnTo>
                <a:cubicBezTo>
                  <a:pt x="86760" y="1937852"/>
                  <a:pt x="0" y="1851092"/>
                  <a:pt x="0" y="1744067"/>
                </a:cubicBezTo>
                <a:lnTo>
                  <a:pt x="0" y="1937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18" tIns="117718" rIns="117718" bIns="117718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Saturday: “Putting it All in Perspective”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Modeling in Practice: The Lifecycle of a Modeling Project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Mentor Research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Looking Back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8786121" y="4369925"/>
            <a:ext cx="3323989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Final student presentations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81890" y="24182"/>
            <a:ext cx="4112342" cy="184675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Saturday/Sunday: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For-loops, Functions, and If-Else Statements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Cleaning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Intro to Spatial Visualization &amp; Plotting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1119929" y="1971976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Monday: Travel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4AF463-74BD-1645-9C43-C8B4F968F121}"/>
              </a:ext>
            </a:extLst>
          </p:cNvPr>
          <p:cNvSpPr/>
          <p:nvPr/>
        </p:nvSpPr>
        <p:spPr>
          <a:xfrm rot="10800000" flipV="1">
            <a:off x="4499025" y="382781"/>
            <a:ext cx="653037" cy="536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BE707-61E4-7446-9B97-35876F0EE2D6}"/>
              </a:ext>
            </a:extLst>
          </p:cNvPr>
          <p:cNvSpPr/>
          <p:nvPr/>
        </p:nvSpPr>
        <p:spPr>
          <a:xfrm rot="16200000" flipV="1">
            <a:off x="1769250" y="3156825"/>
            <a:ext cx="5505269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64248" y="4599853"/>
            <a:ext cx="4197859" cy="2212536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Wednesday: “Building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Linear Regression and Simple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Statistical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Dynamical Fever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 to Compartmental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4800694" y="83923"/>
            <a:ext cx="3743556" cy="3051603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Thursday: “More Complicated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Mixed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 Model Fitting in Practice </a:t>
            </a:r>
            <a:r>
              <a:rPr lang="mr-IN" sz="1600" dirty="0">
                <a:solidFill>
                  <a:schemeClr val="tx1"/>
                </a:solidFill>
              </a:rPr>
              <a:t>–</a:t>
            </a:r>
            <a:r>
              <a:rPr lang="en-US" sz="1600" dirty="0">
                <a:solidFill>
                  <a:schemeClr val="tx1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chemeClr val="tx1"/>
                </a:solidFill>
              </a:rPr>
              <a:t>● Model Telephone</a:t>
            </a: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Introduction to Occupancy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Occupancy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DEA57CF-488F-8546-9229-273FC3D99981}"/>
              </a:ext>
            </a:extLst>
          </p:cNvPr>
          <p:cNvSpPr/>
          <p:nvPr/>
        </p:nvSpPr>
        <p:spPr>
          <a:xfrm>
            <a:off x="9527920" y="3633417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Sunday: Travel</a:t>
            </a:r>
            <a:endParaRPr 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>
                <a:solidFill>
                  <a:srgbClr val="FFFF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7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53" y="2048473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041740" y="1998095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3" y="3778764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epidemiology</a:t>
            </a:r>
          </a:p>
          <a:p>
            <a:pPr lvl="1"/>
            <a:r>
              <a:rPr lang="en-US" dirty="0" err="1"/>
              <a:t>Kermack</a:t>
            </a:r>
            <a:r>
              <a:rPr lang="en-US" dirty="0"/>
              <a:t> and </a:t>
            </a:r>
            <a:r>
              <a:rPr lang="en-US" dirty="0" err="1"/>
              <a:t>McKendrik</a:t>
            </a:r>
            <a:r>
              <a:rPr lang="en-US" dirty="0"/>
              <a:t> (1927)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FFFF00"/>
                </a:solidFill>
              </a:rPr>
              <a:t>interactions </a:t>
            </a:r>
            <a:r>
              <a:rPr lang="en-US" dirty="0"/>
              <a:t>of organisms and their environment</a:t>
            </a:r>
          </a:p>
          <a:p>
            <a:pPr lvl="1">
              <a:buFontTx/>
              <a:buChar char="-"/>
            </a:pPr>
            <a:r>
              <a:rPr lang="en-US" dirty="0"/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/>
              <a:t>Nile crocodiles opening mouths for sandpipers (Herodotus)</a:t>
            </a:r>
          </a:p>
          <a:p>
            <a:r>
              <a:rPr lang="en-US" dirty="0"/>
              <a:t>Emphasis on explaining </a:t>
            </a:r>
            <a:r>
              <a:rPr lang="en-US" dirty="0">
                <a:solidFill>
                  <a:srgbClr val="FFFF00"/>
                </a:solidFill>
              </a:rPr>
              <a:t>dynamical processes </a:t>
            </a:r>
            <a:r>
              <a:rPr lang="en-US" dirty="0"/>
              <a:t>in nature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Disease Ecology</a:t>
            </a:r>
          </a:p>
          <a:p>
            <a:pPr lvl="1">
              <a:buFontTx/>
              <a:buChar char="-"/>
            </a:pPr>
            <a:r>
              <a:rPr lang="en-US" dirty="0"/>
              <a:t>Anderson and May (1980s)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C33C96-36AF-1541-874B-E11D7896AA6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8E1E34B2-3D3B-6E43-B4B7-8295ED1BA9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C7C1F6-8940-9348-839F-9D8B5BC2E9BC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2E9A45-335E-D34F-A596-173D7EFE9B6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5454FB-2ACC-1E41-AAE7-4840C8E72AFB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FF524D-9E67-ED42-96F9-D1964ABF59EE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94D2EBB-472B-A748-BC0B-803D3D203FC1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DCAC3C-C468-0A4F-80E8-B2CD7238B55B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EB94C94-96CA-2840-9D98-19F080CDC191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B1A641B-58EB-2A46-BDC6-C3FAC6B3C90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320C7E-A99F-8246-B6A8-EFAF14EC9F7D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030615-1464-3345-A81E-EFB1996FC8F9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9514F-CBEC-DA40-AF00-A38291986349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5E1017F8-B6B3-4F4E-87A2-E63B5CBCDA7C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82BBC23-762A-A04C-89B5-05C0321047B0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8106594-6980-4A4B-A575-9037C5ED2249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11E8C-8C23-BF4F-935C-21F406DC0F5F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5D1203-513C-E843-A7C6-B7B4A6507D11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4232D-0CAC-AD46-B786-5D1CD58D0744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C64EFC-8871-8948-B1C1-A407ED0A4179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C1617-2D61-824A-BF15-128B3D3E6154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Steve </a:t>
            </a:r>
            <a:r>
              <a:rPr lang="en-US" sz="1800" dirty="0" err="1">
                <a:solidFill>
                  <a:srgbClr val="0070C0"/>
                </a:solidFill>
              </a:rPr>
              <a:t>Bellan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213577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058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2564</TotalTime>
  <Words>1127</Words>
  <Application>Microsoft Macintosh PowerPoint</Application>
  <PresentationFormat>Widescreen</PresentationFormat>
  <Paragraphs>223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Ecology Meets Epidemiology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PowerPoint Presentation</vt:lpstr>
      <vt:lpstr>Goals for this lecture</vt:lpstr>
      <vt:lpstr>Goals for this lecture</vt:lpstr>
      <vt:lpstr>What is Epidemiology?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82</cp:revision>
  <dcterms:created xsi:type="dcterms:W3CDTF">2018-01-14T04:11:12Z</dcterms:created>
  <dcterms:modified xsi:type="dcterms:W3CDTF">2020-01-05T07:21:28Z</dcterms:modified>
</cp:coreProperties>
</file>